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gTybSLJaBhGYGGElNiR8Tv7BA4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Babylon aims to make a positive contribution to the student life of her members. Firstly, the association strives to function as a link between the business and student world. This is realised by organising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organising and attending the activities arranged by the study association. In conclusion, the association aims to enrich the student life in the professional and social field.</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Babylon aims to make a positive contribution to the student life of her members. Firstly, the association strives to function as a link between the business and student world. This is realised by organising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organising and attending the activities arranged by the study association. In conclusion, the association aims to enrich the student life in the professional and social field.</a:t>
            </a: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Babylon aims to make a positive contribution to the student life of her members. Firstly, the association strives to function as a link between the business and student world. This is realised by organising several activities, where contact with the business world plays an important role. The purpose of these activities is to offer students the opportunity to gain knowledge in both theory and practice. Secondly, Babylon places great value on the development of amicable bonds/friendships that come into existence through organising and attending the activities arranged by the study association. In conclusion, the association aims to enrich the student life in the professional and social field.</a:t>
            </a: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642706" y="4065631"/>
            <a:ext cx="3582648" cy="3302034"/>
          </a:xfrm>
          <a:prstGeom prst="flowChartConnector">
            <a:avLst/>
          </a:prstGeom>
          <a:solidFill>
            <a:srgbClr val="F99E1C">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566339" y="-289011"/>
            <a:ext cx="2160000" cy="2160000"/>
          </a:xfrm>
          <a:prstGeom prst="flowChartConnector">
            <a:avLst/>
          </a:prstGeom>
          <a:solidFill>
            <a:srgbClr val="F99E1C">
              <a:alpha val="2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508682" y="692109"/>
            <a:ext cx="1800000" cy="1800000"/>
          </a:xfrm>
          <a:prstGeom prst="flowChartConnector">
            <a:avLst/>
          </a:prstGeom>
          <a:solidFill>
            <a:srgbClr val="F99E1C">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2308682" y="-592014"/>
            <a:ext cx="1800000" cy="1800000"/>
          </a:xfrm>
          <a:prstGeom prst="flowChartConnector">
            <a:avLst/>
          </a:prstGeom>
          <a:solidFill>
            <a:srgbClr val="F99E1C">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206339" y="2852109"/>
            <a:ext cx="1800000" cy="1837222"/>
          </a:xfrm>
          <a:prstGeom prst="flowChartConnector">
            <a:avLst/>
          </a:prstGeom>
          <a:solidFill>
            <a:srgbClr val="F99E1C">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197571" y="1177807"/>
            <a:ext cx="2701371" cy="2918003"/>
          </a:xfrm>
          <a:prstGeom prst="rect">
            <a:avLst/>
          </a:prstGeom>
          <a:noFill/>
          <a:ln>
            <a:noFill/>
          </a:ln>
        </p:spPr>
      </p:pic>
      <p:pic>
        <p:nvPicPr>
          <p:cNvPr id="94" name="Google Shape;94;p1"/>
          <p:cNvPicPr preferRelativeResize="0"/>
          <p:nvPr/>
        </p:nvPicPr>
        <p:blipFill rotWithShape="1">
          <a:blip r:embed="rId4">
            <a:alphaModFix/>
          </a:blip>
          <a:srcRect/>
          <a:stretch/>
        </p:blipFill>
        <p:spPr>
          <a:xfrm>
            <a:off x="4483077" y="1207986"/>
            <a:ext cx="5822065" cy="3388966"/>
          </a:xfrm>
          <a:prstGeom prst="rect">
            <a:avLst/>
          </a:prstGeom>
          <a:noFill/>
          <a:ln>
            <a:noFill/>
          </a:ln>
        </p:spPr>
      </p:pic>
      <p:sp>
        <p:nvSpPr>
          <p:cNvPr id="95" name="Google Shape;95;p1"/>
          <p:cNvSpPr txBox="1"/>
          <p:nvPr/>
        </p:nvSpPr>
        <p:spPr>
          <a:xfrm>
            <a:off x="4139722" y="4990642"/>
            <a:ext cx="650877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4400" b="0" i="0" u="none" strike="noStrike" cap="none">
                <a:solidFill>
                  <a:srgbClr val="0B447B"/>
                </a:solidFill>
                <a:latin typeface="Verdana"/>
                <a:ea typeface="Verdana"/>
                <a:cs typeface="Verdana"/>
                <a:sym typeface="Verdana"/>
              </a:rPr>
              <a:t>Education Committee</a:t>
            </a:r>
            <a:endParaRPr sz="4400" b="0" i="0" u="none" strike="noStrike" cap="none">
              <a:solidFill>
                <a:srgbClr val="0B447B"/>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742179" y="3505708"/>
            <a:ext cx="1800000" cy="1800000"/>
          </a:xfrm>
          <a:prstGeom prst="flowChartConnector">
            <a:avLst/>
          </a:prstGeom>
          <a:solidFill>
            <a:srgbClr val="F99E1C">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12410" y="-288209"/>
            <a:ext cx="2536081" cy="2189750"/>
          </a:xfrm>
          <a:prstGeom prst="flowChartConnector">
            <a:avLst/>
          </a:prstGeom>
          <a:solidFill>
            <a:srgbClr val="F99E1C">
              <a:alpha val="4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382599" y="1313317"/>
            <a:ext cx="1171977" cy="1013095"/>
          </a:xfrm>
          <a:prstGeom prst="flowChartConnector">
            <a:avLst/>
          </a:prstGeom>
          <a:solidFill>
            <a:srgbClr val="F99E1C">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42706" y="4065631"/>
            <a:ext cx="3582648" cy="3302034"/>
          </a:xfrm>
          <a:prstGeom prst="flowChartConnector">
            <a:avLst/>
          </a:prstGeom>
          <a:solidFill>
            <a:srgbClr val="F99E1C">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txBox="1"/>
          <p:nvPr/>
        </p:nvSpPr>
        <p:spPr>
          <a:xfrm>
            <a:off x="2939942" y="647211"/>
            <a:ext cx="842260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4400" b="0" i="0" u="none" strike="noStrike" cap="none">
                <a:solidFill>
                  <a:srgbClr val="0B447B"/>
                </a:solidFill>
                <a:latin typeface="Verdana"/>
                <a:ea typeface="Verdana"/>
                <a:cs typeface="Verdana"/>
                <a:sym typeface="Verdana"/>
              </a:rPr>
              <a:t>Education Committee</a:t>
            </a:r>
            <a:endParaRPr sz="4400">
              <a:solidFill>
                <a:srgbClr val="0B447B"/>
              </a:solidFill>
              <a:latin typeface="Verdana"/>
              <a:ea typeface="Verdana"/>
              <a:cs typeface="Verdana"/>
              <a:sym typeface="Verdana"/>
            </a:endParaRPr>
          </a:p>
        </p:txBody>
      </p:sp>
      <p:sp>
        <p:nvSpPr>
          <p:cNvPr id="106" name="Google Shape;106;p2"/>
          <p:cNvSpPr txBox="1"/>
          <p:nvPr/>
        </p:nvSpPr>
        <p:spPr>
          <a:xfrm>
            <a:off x="2939942" y="1901541"/>
            <a:ext cx="8664300" cy="415590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B447B"/>
              </a:buClr>
              <a:buSzPts val="3200"/>
              <a:buFont typeface="Verdana"/>
              <a:buChar char="•"/>
            </a:pPr>
            <a:r>
              <a:rPr lang="nl-NL" sz="3200" dirty="0" err="1">
                <a:solidFill>
                  <a:srgbClr val="0B447B"/>
                </a:solidFill>
                <a:latin typeface="Verdana"/>
                <a:ea typeface="Verdana"/>
                <a:cs typeface="Verdana"/>
                <a:sym typeface="Verdana"/>
              </a:rPr>
              <a:t>Helping</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the</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faculty</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with</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informing</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prospective</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students</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about</a:t>
            </a:r>
            <a:r>
              <a:rPr lang="nl-NL" sz="3200" dirty="0">
                <a:solidFill>
                  <a:srgbClr val="0B447B"/>
                </a:solidFill>
                <a:latin typeface="Verdana"/>
                <a:ea typeface="Verdana"/>
                <a:cs typeface="Verdana"/>
                <a:sym typeface="Verdana"/>
              </a:rPr>
              <a:t> IBC/CIW</a:t>
            </a:r>
            <a:endParaRPr dirty="0"/>
          </a:p>
          <a:p>
            <a:pPr marL="1028700" marR="0" lvl="1" indent="-571500" algn="l" rtl="0">
              <a:spcBef>
                <a:spcPts val="0"/>
              </a:spcBef>
              <a:spcAft>
                <a:spcPts val="0"/>
              </a:spcAft>
              <a:buClr>
                <a:srgbClr val="0B447B"/>
              </a:buClr>
              <a:buSzPts val="3200"/>
              <a:buFont typeface="Verdana"/>
              <a:buChar char="•"/>
            </a:pPr>
            <a:r>
              <a:rPr lang="nl-NL" sz="3200" b="0" i="0" u="none" strike="noStrike" cap="none" dirty="0">
                <a:solidFill>
                  <a:srgbClr val="0B447B"/>
                </a:solidFill>
                <a:latin typeface="Verdana"/>
                <a:ea typeface="Verdana"/>
                <a:cs typeface="Verdana"/>
                <a:sym typeface="Verdana"/>
              </a:rPr>
              <a:t>(Virtual) Open </a:t>
            </a:r>
            <a:r>
              <a:rPr lang="nl-NL" sz="3200" dirty="0">
                <a:solidFill>
                  <a:srgbClr val="0B447B"/>
                </a:solidFill>
                <a:latin typeface="Verdana"/>
                <a:ea typeface="Verdana"/>
                <a:cs typeface="Verdana"/>
                <a:sym typeface="Verdana"/>
              </a:rPr>
              <a:t>D</a:t>
            </a:r>
            <a:r>
              <a:rPr lang="nl-NL" sz="3200" b="0" i="0" u="none" strike="noStrike" cap="none" dirty="0">
                <a:solidFill>
                  <a:srgbClr val="0B447B"/>
                </a:solidFill>
                <a:latin typeface="Verdana"/>
                <a:ea typeface="Verdana"/>
                <a:cs typeface="Verdana"/>
                <a:sym typeface="Verdana"/>
              </a:rPr>
              <a:t>ays</a:t>
            </a:r>
            <a:endParaRPr sz="3200" b="0" i="0" u="none" strike="noStrike" cap="none" dirty="0">
              <a:solidFill>
                <a:srgbClr val="0B447B"/>
              </a:solidFill>
              <a:latin typeface="Verdana"/>
              <a:ea typeface="Verdana"/>
              <a:cs typeface="Verdana"/>
              <a:sym typeface="Verdana"/>
            </a:endParaRPr>
          </a:p>
          <a:p>
            <a:pPr marL="1028700" marR="0" lvl="1" indent="-571500" algn="l" rtl="0">
              <a:spcBef>
                <a:spcPts val="0"/>
              </a:spcBef>
              <a:spcAft>
                <a:spcPts val="0"/>
              </a:spcAft>
              <a:buClr>
                <a:srgbClr val="0B447B"/>
              </a:buClr>
              <a:buSzPts val="3200"/>
              <a:buFont typeface="Verdana"/>
              <a:buChar char="•"/>
            </a:pPr>
            <a:r>
              <a:rPr lang="nl-NL" sz="3200" b="0" i="0" u="none" strike="noStrike" cap="none" dirty="0">
                <a:solidFill>
                  <a:srgbClr val="0B447B"/>
                </a:solidFill>
                <a:latin typeface="Verdana"/>
                <a:ea typeface="Verdana"/>
                <a:cs typeface="Verdana"/>
                <a:sym typeface="Verdana"/>
              </a:rPr>
              <a:t>Student-</a:t>
            </a:r>
            <a:r>
              <a:rPr lang="nl-NL" sz="3200" dirty="0">
                <a:solidFill>
                  <a:srgbClr val="0B447B"/>
                </a:solidFill>
                <a:latin typeface="Verdana"/>
                <a:ea typeface="Verdana"/>
                <a:cs typeface="Verdana"/>
                <a:sym typeface="Verdana"/>
              </a:rPr>
              <a:t>F</a:t>
            </a:r>
            <a:r>
              <a:rPr lang="nl-NL" sz="3200" b="0" i="0" u="none" strike="noStrike" cap="none" dirty="0">
                <a:solidFill>
                  <a:srgbClr val="0B447B"/>
                </a:solidFill>
                <a:latin typeface="Verdana"/>
                <a:ea typeface="Verdana"/>
                <a:cs typeface="Verdana"/>
                <a:sym typeface="Verdana"/>
              </a:rPr>
              <a:t>or-A-</a:t>
            </a:r>
            <a:r>
              <a:rPr lang="nl-NL" sz="3200" dirty="0">
                <a:solidFill>
                  <a:srgbClr val="0B447B"/>
                </a:solidFill>
                <a:latin typeface="Verdana"/>
                <a:ea typeface="Verdana"/>
                <a:cs typeface="Verdana"/>
                <a:sym typeface="Verdana"/>
              </a:rPr>
              <a:t>D</a:t>
            </a:r>
            <a:r>
              <a:rPr lang="nl-NL" sz="3200" b="0" i="0" u="none" strike="noStrike" cap="none" dirty="0">
                <a:solidFill>
                  <a:srgbClr val="0B447B"/>
                </a:solidFill>
                <a:latin typeface="Verdana"/>
                <a:ea typeface="Verdana"/>
                <a:cs typeface="Verdana"/>
                <a:sym typeface="Verdana"/>
              </a:rPr>
              <a:t>ay</a:t>
            </a:r>
            <a:endParaRPr sz="3200" b="0" i="0" u="none" strike="noStrike" cap="none" dirty="0">
              <a:solidFill>
                <a:srgbClr val="0B447B"/>
              </a:solidFill>
              <a:latin typeface="Verdana"/>
              <a:ea typeface="Verdana"/>
              <a:cs typeface="Verdana"/>
              <a:sym typeface="Verdana"/>
            </a:endParaRPr>
          </a:p>
          <a:p>
            <a:pPr marL="1028700" marR="0" lvl="1" indent="-571500" algn="l" rtl="0">
              <a:spcBef>
                <a:spcPts val="0"/>
              </a:spcBef>
              <a:spcAft>
                <a:spcPts val="0"/>
              </a:spcAft>
              <a:buClr>
                <a:srgbClr val="0B447B"/>
              </a:buClr>
              <a:buSzPts val="3200"/>
              <a:buFont typeface="Verdana"/>
              <a:buChar char="•"/>
            </a:pPr>
            <a:r>
              <a:rPr lang="nl-NL" sz="3200" dirty="0" err="1">
                <a:solidFill>
                  <a:srgbClr val="0B447B"/>
                </a:solidFill>
                <a:latin typeface="Verdana"/>
                <a:ea typeface="Verdana"/>
                <a:cs typeface="Verdana"/>
                <a:sym typeface="Verdana"/>
              </a:rPr>
              <a:t>Study</a:t>
            </a:r>
            <a:r>
              <a:rPr lang="nl-NL" sz="3200" dirty="0">
                <a:solidFill>
                  <a:srgbClr val="0B447B"/>
                </a:solidFill>
                <a:latin typeface="Verdana"/>
                <a:ea typeface="Verdana"/>
                <a:cs typeface="Verdana"/>
                <a:sym typeface="Verdana"/>
              </a:rPr>
              <a:t> </a:t>
            </a:r>
            <a:r>
              <a:rPr lang="nl-NL" sz="3200" dirty="0" err="1">
                <a:solidFill>
                  <a:srgbClr val="0B447B"/>
                </a:solidFill>
                <a:latin typeface="Verdana"/>
                <a:ea typeface="Verdana"/>
                <a:cs typeface="Verdana"/>
                <a:sym typeface="Verdana"/>
              </a:rPr>
              <a:t>Choice</a:t>
            </a:r>
            <a:r>
              <a:rPr lang="nl-NL" sz="3200" dirty="0">
                <a:solidFill>
                  <a:srgbClr val="0B447B"/>
                </a:solidFill>
                <a:latin typeface="Verdana"/>
                <a:ea typeface="Verdana"/>
                <a:cs typeface="Verdana"/>
                <a:sym typeface="Verdana"/>
              </a:rPr>
              <a:t> Check Day</a:t>
            </a:r>
            <a:endParaRPr sz="3200" dirty="0">
              <a:solidFill>
                <a:srgbClr val="0B447B"/>
              </a:solidFill>
              <a:latin typeface="Verdana"/>
              <a:ea typeface="Verdana"/>
              <a:cs typeface="Verdana"/>
              <a:sym typeface="Verdana"/>
            </a:endParaRPr>
          </a:p>
          <a:p>
            <a:pPr marL="571500" marR="0" lvl="0" indent="-368300" algn="l" rtl="0">
              <a:spcBef>
                <a:spcPts val="0"/>
              </a:spcBef>
              <a:spcAft>
                <a:spcPts val="0"/>
              </a:spcAft>
              <a:buClr>
                <a:schemeClr val="dk1"/>
              </a:buClr>
              <a:buSzPts val="3200"/>
              <a:buFont typeface="Calibri"/>
              <a:buNone/>
            </a:pPr>
            <a:endParaRPr sz="3200" dirty="0">
              <a:solidFill>
                <a:srgbClr val="0B447B"/>
              </a:solidFill>
              <a:latin typeface="Verdana"/>
              <a:ea typeface="Verdana"/>
              <a:cs typeface="Verdana"/>
              <a:sym typeface="Verdana"/>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cxnSp>
        <p:nvCxnSpPr>
          <p:cNvPr id="107" name="Google Shape;107;p2"/>
          <p:cNvCxnSpPr/>
          <p:nvPr/>
        </p:nvCxnSpPr>
        <p:spPr>
          <a:xfrm>
            <a:off x="2939942" y="1416652"/>
            <a:ext cx="8422602" cy="0"/>
          </a:xfrm>
          <a:prstGeom prst="straightConnector1">
            <a:avLst/>
          </a:prstGeom>
          <a:noFill/>
          <a:ln w="25400" cap="flat" cmpd="sng">
            <a:solidFill>
              <a:srgbClr val="F99E1C"/>
            </a:solidFill>
            <a:prstDash val="solid"/>
            <a:miter lim="800000"/>
            <a:headEnd type="none" w="sm" len="sm"/>
            <a:tailEnd type="none" w="sm" len="sm"/>
          </a:ln>
        </p:spPr>
      </p:cxnSp>
      <p:pic>
        <p:nvPicPr>
          <p:cNvPr id="108" name="Google Shape;108;p2"/>
          <p:cNvPicPr preferRelativeResize="0"/>
          <p:nvPr/>
        </p:nvPicPr>
        <p:blipFill rotWithShape="1">
          <a:blip r:embed="rId3">
            <a:alphaModFix/>
          </a:blip>
          <a:srcRect/>
          <a:stretch/>
        </p:blipFill>
        <p:spPr>
          <a:xfrm>
            <a:off x="157821" y="5175185"/>
            <a:ext cx="2372300" cy="1380892"/>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8100955" y="4513866"/>
            <a:ext cx="3732438" cy="2130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742179" y="3505708"/>
            <a:ext cx="1800000" cy="1800000"/>
          </a:xfrm>
          <a:prstGeom prst="flowChartConnector">
            <a:avLst/>
          </a:prstGeom>
          <a:solidFill>
            <a:srgbClr val="F99E1C">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a:off x="-512410" y="-288209"/>
            <a:ext cx="2536081" cy="2189750"/>
          </a:xfrm>
          <a:prstGeom prst="flowChartConnector">
            <a:avLst/>
          </a:prstGeom>
          <a:solidFill>
            <a:srgbClr val="F99E1C">
              <a:alpha val="4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3"/>
          <p:cNvSpPr/>
          <p:nvPr/>
        </p:nvSpPr>
        <p:spPr>
          <a:xfrm>
            <a:off x="382599" y="1313317"/>
            <a:ext cx="1171977" cy="1013095"/>
          </a:xfrm>
          <a:prstGeom prst="flowChartConnector">
            <a:avLst/>
          </a:prstGeom>
          <a:solidFill>
            <a:srgbClr val="F99E1C">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3"/>
          <p:cNvSpPr/>
          <p:nvPr/>
        </p:nvSpPr>
        <p:spPr>
          <a:xfrm>
            <a:off x="-642706" y="4065631"/>
            <a:ext cx="3582648" cy="3302034"/>
          </a:xfrm>
          <a:prstGeom prst="flowChartConnector">
            <a:avLst/>
          </a:prstGeom>
          <a:solidFill>
            <a:srgbClr val="F99E1C">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txBox="1"/>
          <p:nvPr/>
        </p:nvSpPr>
        <p:spPr>
          <a:xfrm>
            <a:off x="2939942" y="647211"/>
            <a:ext cx="842260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4400">
                <a:solidFill>
                  <a:srgbClr val="0B447B"/>
                </a:solidFill>
                <a:latin typeface="Verdana"/>
                <a:ea typeface="Verdana"/>
                <a:cs typeface="Verdana"/>
                <a:sym typeface="Verdana"/>
              </a:rPr>
              <a:t>Education Committee</a:t>
            </a:r>
            <a:endParaRPr sz="4400">
              <a:solidFill>
                <a:srgbClr val="0B447B"/>
              </a:solidFill>
              <a:latin typeface="Verdana"/>
              <a:ea typeface="Verdana"/>
              <a:cs typeface="Verdana"/>
              <a:sym typeface="Verdana"/>
            </a:endParaRPr>
          </a:p>
        </p:txBody>
      </p:sp>
      <p:sp>
        <p:nvSpPr>
          <p:cNvPr id="120" name="Google Shape;120;p3"/>
          <p:cNvSpPr txBox="1"/>
          <p:nvPr/>
        </p:nvSpPr>
        <p:spPr>
          <a:xfrm>
            <a:off x="2939942" y="1901541"/>
            <a:ext cx="8664300" cy="267810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B447B"/>
              </a:buClr>
              <a:buSzPts val="3200"/>
              <a:buFont typeface="Verdana"/>
              <a:buChar char="•"/>
            </a:pPr>
            <a:r>
              <a:rPr lang="nl-NL" sz="3200">
                <a:solidFill>
                  <a:srgbClr val="0B447B"/>
                </a:solidFill>
                <a:latin typeface="Verdana"/>
                <a:ea typeface="Verdana"/>
                <a:cs typeface="Verdana"/>
                <a:sym typeface="Verdana"/>
              </a:rPr>
              <a:t>Organising events to help students orient themselves on career choices</a:t>
            </a:r>
            <a:endParaRPr sz="3200">
              <a:solidFill>
                <a:srgbClr val="0B447B"/>
              </a:solidFill>
              <a:latin typeface="Verdana"/>
              <a:ea typeface="Verdana"/>
              <a:cs typeface="Verdana"/>
              <a:sym typeface="Verdana"/>
            </a:endParaRPr>
          </a:p>
          <a:p>
            <a:pPr marL="914400" marR="0" lvl="1" indent="-431800" algn="l" rtl="0">
              <a:spcBef>
                <a:spcPts val="0"/>
              </a:spcBef>
              <a:spcAft>
                <a:spcPts val="0"/>
              </a:spcAft>
              <a:buClr>
                <a:srgbClr val="0B447B"/>
              </a:buClr>
              <a:buSzPts val="3200"/>
              <a:buFont typeface="Verdana"/>
              <a:buChar char="•"/>
            </a:pPr>
            <a:r>
              <a:rPr lang="nl-NL" sz="3200" b="0" i="0" u="none" strike="noStrike" cap="none">
                <a:solidFill>
                  <a:srgbClr val="0B447B"/>
                </a:solidFill>
                <a:latin typeface="Verdana"/>
                <a:ea typeface="Verdana"/>
                <a:cs typeface="Verdana"/>
                <a:sym typeface="Verdana"/>
              </a:rPr>
              <a:t>CIS in the field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121" name="Google Shape;121;p3"/>
          <p:cNvCxnSpPr/>
          <p:nvPr/>
        </p:nvCxnSpPr>
        <p:spPr>
          <a:xfrm>
            <a:off x="2939942" y="1416652"/>
            <a:ext cx="8422602" cy="0"/>
          </a:xfrm>
          <a:prstGeom prst="straightConnector1">
            <a:avLst/>
          </a:prstGeom>
          <a:noFill/>
          <a:ln w="25400" cap="flat" cmpd="sng">
            <a:solidFill>
              <a:srgbClr val="F99E1C"/>
            </a:solidFill>
            <a:prstDash val="solid"/>
            <a:miter lim="800000"/>
            <a:headEnd type="none" w="sm" len="sm"/>
            <a:tailEnd type="none" w="sm" len="sm"/>
          </a:ln>
        </p:spPr>
      </p:cxnSp>
      <p:pic>
        <p:nvPicPr>
          <p:cNvPr id="122" name="Google Shape;122;p3"/>
          <p:cNvPicPr preferRelativeResize="0"/>
          <p:nvPr/>
        </p:nvPicPr>
        <p:blipFill rotWithShape="1">
          <a:blip r:embed="rId3">
            <a:alphaModFix/>
          </a:blip>
          <a:srcRect/>
          <a:stretch/>
        </p:blipFill>
        <p:spPr>
          <a:xfrm>
            <a:off x="157821" y="5175185"/>
            <a:ext cx="2372300" cy="1380892"/>
          </a:xfrm>
          <a:prstGeom prst="rect">
            <a:avLst/>
          </a:prstGeom>
          <a:noFill/>
          <a:ln>
            <a:noFill/>
          </a:ln>
        </p:spPr>
      </p:pic>
      <p:pic>
        <p:nvPicPr>
          <p:cNvPr id="123" name="Google Shape;123;p3"/>
          <p:cNvPicPr preferRelativeResize="0"/>
          <p:nvPr/>
        </p:nvPicPr>
        <p:blipFill rotWithShape="1">
          <a:blip r:embed="rId4">
            <a:alphaModFix/>
          </a:blip>
          <a:srcRect/>
          <a:stretch/>
        </p:blipFill>
        <p:spPr>
          <a:xfrm>
            <a:off x="7929646" y="3112559"/>
            <a:ext cx="3432898" cy="3273229"/>
          </a:xfrm>
          <a:prstGeom prst="rect">
            <a:avLst/>
          </a:prstGeom>
          <a:noFill/>
          <a:ln>
            <a:noFill/>
          </a:ln>
        </p:spPr>
      </p:pic>
      <p:pic>
        <p:nvPicPr>
          <p:cNvPr id="124" name="Google Shape;124;p3"/>
          <p:cNvPicPr preferRelativeResize="0"/>
          <p:nvPr/>
        </p:nvPicPr>
        <p:blipFill rotWithShape="1">
          <a:blip r:embed="rId5">
            <a:alphaModFix/>
          </a:blip>
          <a:srcRect t="23690" b="15004"/>
          <a:stretch/>
        </p:blipFill>
        <p:spPr>
          <a:xfrm>
            <a:off x="3357324" y="4541348"/>
            <a:ext cx="3914775" cy="180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742179" y="3505708"/>
            <a:ext cx="1800000" cy="1800000"/>
          </a:xfrm>
          <a:prstGeom prst="flowChartConnector">
            <a:avLst/>
          </a:prstGeom>
          <a:solidFill>
            <a:srgbClr val="F99E1C">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4"/>
          <p:cNvSpPr/>
          <p:nvPr/>
        </p:nvSpPr>
        <p:spPr>
          <a:xfrm>
            <a:off x="-512410" y="-288209"/>
            <a:ext cx="2536081" cy="2189750"/>
          </a:xfrm>
          <a:prstGeom prst="flowChartConnector">
            <a:avLst/>
          </a:prstGeom>
          <a:solidFill>
            <a:srgbClr val="F99E1C">
              <a:alpha val="4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382599" y="1313317"/>
            <a:ext cx="1171977" cy="1013095"/>
          </a:xfrm>
          <a:prstGeom prst="flowChartConnector">
            <a:avLst/>
          </a:prstGeom>
          <a:solidFill>
            <a:srgbClr val="F99E1C">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p:nvPr/>
        </p:nvSpPr>
        <p:spPr>
          <a:xfrm>
            <a:off x="-642706" y="4065631"/>
            <a:ext cx="3582648" cy="3302034"/>
          </a:xfrm>
          <a:prstGeom prst="flowChartConnector">
            <a:avLst/>
          </a:prstGeom>
          <a:solidFill>
            <a:srgbClr val="F99E1C">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2939942" y="647211"/>
            <a:ext cx="842260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4400">
                <a:solidFill>
                  <a:srgbClr val="0B447B"/>
                </a:solidFill>
                <a:latin typeface="Verdana"/>
                <a:ea typeface="Verdana"/>
                <a:cs typeface="Verdana"/>
                <a:sym typeface="Verdana"/>
              </a:rPr>
              <a:t>Education Committee</a:t>
            </a:r>
            <a:endParaRPr sz="4400">
              <a:solidFill>
                <a:srgbClr val="0B447B"/>
              </a:solidFill>
              <a:latin typeface="Verdana"/>
              <a:ea typeface="Verdana"/>
              <a:cs typeface="Verdana"/>
              <a:sym typeface="Verdana"/>
            </a:endParaRPr>
          </a:p>
        </p:txBody>
      </p:sp>
      <p:sp>
        <p:nvSpPr>
          <p:cNvPr id="135" name="Google Shape;135;p4"/>
          <p:cNvSpPr txBox="1"/>
          <p:nvPr/>
        </p:nvSpPr>
        <p:spPr>
          <a:xfrm>
            <a:off x="2939942" y="1901541"/>
            <a:ext cx="8664315" cy="169277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B447B"/>
              </a:buClr>
              <a:buSzPts val="3200"/>
              <a:buFont typeface="Verdana"/>
              <a:buChar char="•"/>
            </a:pPr>
            <a:r>
              <a:rPr lang="nl-NL" sz="3200">
                <a:solidFill>
                  <a:srgbClr val="0B447B"/>
                </a:solidFill>
                <a:latin typeface="Verdana"/>
                <a:ea typeface="Verdana"/>
                <a:cs typeface="Verdana"/>
                <a:sym typeface="Verdana"/>
              </a:rPr>
              <a:t>Family Day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136" name="Google Shape;136;p4"/>
          <p:cNvCxnSpPr/>
          <p:nvPr/>
        </p:nvCxnSpPr>
        <p:spPr>
          <a:xfrm>
            <a:off x="2939942" y="1416652"/>
            <a:ext cx="8422602" cy="0"/>
          </a:xfrm>
          <a:prstGeom prst="straightConnector1">
            <a:avLst/>
          </a:prstGeom>
          <a:noFill/>
          <a:ln w="25400" cap="flat" cmpd="sng">
            <a:solidFill>
              <a:srgbClr val="F99E1C"/>
            </a:solidFill>
            <a:prstDash val="solid"/>
            <a:miter lim="800000"/>
            <a:headEnd type="none" w="sm" len="sm"/>
            <a:tailEnd type="none" w="sm" len="sm"/>
          </a:ln>
        </p:spPr>
      </p:cxnSp>
      <p:pic>
        <p:nvPicPr>
          <p:cNvPr id="137" name="Google Shape;137;p4"/>
          <p:cNvPicPr preferRelativeResize="0"/>
          <p:nvPr/>
        </p:nvPicPr>
        <p:blipFill rotWithShape="1">
          <a:blip r:embed="rId3">
            <a:alphaModFix/>
          </a:blip>
          <a:srcRect/>
          <a:stretch/>
        </p:blipFill>
        <p:spPr>
          <a:xfrm>
            <a:off x="157821" y="5175185"/>
            <a:ext cx="2372300" cy="1380892"/>
          </a:xfrm>
          <a:prstGeom prst="rect">
            <a:avLst/>
          </a:prstGeom>
          <a:noFill/>
          <a:ln>
            <a:noFill/>
          </a:ln>
        </p:spPr>
      </p:pic>
      <p:pic>
        <p:nvPicPr>
          <p:cNvPr id="138" name="Google Shape;138;p4" descr="Erasmusgebouw - Radboud Universiteit"/>
          <p:cNvPicPr preferRelativeResize="0"/>
          <p:nvPr/>
        </p:nvPicPr>
        <p:blipFill rotWithShape="1">
          <a:blip r:embed="rId4">
            <a:alphaModFix/>
          </a:blip>
          <a:srcRect/>
          <a:stretch/>
        </p:blipFill>
        <p:spPr>
          <a:xfrm>
            <a:off x="3048714" y="3429000"/>
            <a:ext cx="3158165" cy="2474310"/>
          </a:xfrm>
          <a:prstGeom prst="rect">
            <a:avLst/>
          </a:prstGeom>
          <a:noFill/>
          <a:ln>
            <a:noFill/>
          </a:ln>
        </p:spPr>
      </p:pic>
      <p:pic>
        <p:nvPicPr>
          <p:cNvPr id="139" name="Google Shape;139;p4" descr="Stevenskerk viert bijna haar 750e verjaardag: geld voor restauratie als  cadeautje? | Nijmegen | gelderlander.nl"/>
          <p:cNvPicPr preferRelativeResize="0"/>
          <p:nvPr/>
        </p:nvPicPr>
        <p:blipFill rotWithShape="1">
          <a:blip r:embed="rId5">
            <a:alphaModFix/>
          </a:blip>
          <a:srcRect/>
          <a:stretch/>
        </p:blipFill>
        <p:spPr>
          <a:xfrm>
            <a:off x="6905625" y="3429000"/>
            <a:ext cx="3708793" cy="24743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Words>
  <Application>Microsoft Macintosh PowerPoint</Application>
  <PresentationFormat>Widescreen</PresentationFormat>
  <Paragraphs>24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Verdana</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Miango</dc:creator>
  <cp:lastModifiedBy>Nathan Miango</cp:lastModifiedBy>
  <cp:revision>1</cp:revision>
  <dcterms:created xsi:type="dcterms:W3CDTF">2021-09-02T12:35:04Z</dcterms:created>
  <dcterms:modified xsi:type="dcterms:W3CDTF">2021-09-14T12:57:36Z</dcterms:modified>
</cp:coreProperties>
</file>